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70" r:id="rId4"/>
    <p:sldId id="279" r:id="rId5"/>
    <p:sldId id="272" r:id="rId6"/>
    <p:sldId id="280" r:id="rId7"/>
    <p:sldId id="281" r:id="rId8"/>
    <p:sldId id="282" r:id="rId9"/>
    <p:sldId id="271" r:id="rId10"/>
    <p:sldId id="277" r:id="rId11"/>
    <p:sldId id="276"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0" d="100"/>
          <a:sy n="90" d="100"/>
        </p:scale>
        <p:origin x="114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00EBA2C-1BD3-4A14-BE8E-0C22864DCD52}" type="datetimeFigureOut">
              <a:rPr lang="en-US" smtClean="0"/>
              <a:t>11/5/2018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2FE38F5-8A75-4B81-838F-3396FBA4433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0EBA2C-1BD3-4A14-BE8E-0C22864DCD52}"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E38F5-8A75-4B81-838F-3396FBA443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00EBA2C-1BD3-4A14-BE8E-0C22864DCD52}" type="datetimeFigureOut">
              <a:rPr lang="en-US" smtClean="0"/>
              <a:t>11/5/2018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2FE38F5-8A75-4B81-838F-3396FBA4433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00EBA2C-1BD3-4A14-BE8E-0C22864DCD52}"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00EBA2C-1BD3-4A14-BE8E-0C22864DCD52}" type="datetimeFigureOut">
              <a:rPr lang="en-US" smtClean="0"/>
              <a:t>11/5/2018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2FE38F5-8A75-4B81-838F-3396FBA4433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00EBA2C-1BD3-4A14-BE8E-0C22864DCD52}" type="datetimeFigureOut">
              <a:rPr lang="en-US" smtClean="0"/>
              <a:t>11/5/2018</a:t>
            </a:fld>
            <a:endParaRPr lang="en-US"/>
          </a:p>
        </p:txBody>
      </p:sp>
      <p:sp>
        <p:nvSpPr>
          <p:cNvPr id="10" name="Slide Number Placeholder 9"/>
          <p:cNvSpPr>
            <a:spLocks noGrp="1"/>
          </p:cNvSpPr>
          <p:nvPr>
            <p:ph type="sldNum" sz="quarter" idx="16"/>
          </p:nvPr>
        </p:nvSpPr>
        <p:spPr/>
        <p:txBody>
          <a:bodyPr rtlCol="0"/>
          <a:lstStyle/>
          <a:p>
            <a:fld id="{E2FE38F5-8A75-4B81-838F-3396FBA4433A}"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00EBA2C-1BD3-4A14-BE8E-0C22864DCD52}" type="datetimeFigureOut">
              <a:rPr lang="en-US" smtClean="0"/>
              <a:t>11/5/2018</a:t>
            </a:fld>
            <a:endParaRPr lang="en-US"/>
          </a:p>
        </p:txBody>
      </p:sp>
      <p:sp>
        <p:nvSpPr>
          <p:cNvPr id="12" name="Slide Number Placeholder 11"/>
          <p:cNvSpPr>
            <a:spLocks noGrp="1"/>
          </p:cNvSpPr>
          <p:nvPr>
            <p:ph type="sldNum" sz="quarter" idx="16"/>
          </p:nvPr>
        </p:nvSpPr>
        <p:spPr/>
        <p:txBody>
          <a:bodyPr rtlCol="0"/>
          <a:lstStyle/>
          <a:p>
            <a:fld id="{E2FE38F5-8A75-4B81-838F-3396FBA4433A}"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00EBA2C-1BD3-4A14-BE8E-0C22864DCD52}"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EBA2C-1BD3-4A14-BE8E-0C22864DCD52}"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2FE38F5-8A75-4B81-838F-3396FBA443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00EBA2C-1BD3-4A14-BE8E-0C22864DCD52}"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2FE38F5-8A75-4B81-838F-3396FBA4433A}"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00EBA2C-1BD3-4A14-BE8E-0C22864DCD52}" type="datetimeFigureOut">
              <a:rPr lang="en-US" smtClean="0"/>
              <a:t>11/5/2018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2FE38F5-8A75-4B81-838F-3396FBA4433A}"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00EBA2C-1BD3-4A14-BE8E-0C22864DCD52}" type="datetimeFigureOut">
              <a:rPr lang="en-US" smtClean="0"/>
              <a:t>11/5/2018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2FE38F5-8A75-4B81-838F-3396FBA4433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962400"/>
            <a:ext cx="6477000" cy="1828800"/>
          </a:xfrm>
        </p:spPr>
        <p:txBody>
          <a:bodyPr>
            <a:normAutofit fontScale="90000"/>
          </a:bodyPr>
          <a:lstStyle/>
          <a:p>
            <a:r>
              <a:rPr lang="en-US" dirty="0"/>
              <a:t>Plato &amp; Aristotle on art</a:t>
            </a:r>
            <a:br>
              <a:rPr lang="en-US" dirty="0"/>
            </a:br>
            <a:br>
              <a:rPr lang="en-US" dirty="0"/>
            </a:br>
            <a:br>
              <a:rPr lang="en-US" dirty="0"/>
            </a:br>
            <a:r>
              <a:rPr lang="en-US" sz="2000" dirty="0"/>
              <a:t>Dr. Stephanie </a:t>
            </a:r>
            <a:r>
              <a:rPr lang="en-US" sz="2000" dirty="0" err="1"/>
              <a:t>Spoto</a:t>
            </a:r>
            <a:br>
              <a:rPr lang="en-US" sz="2000" dirty="0"/>
            </a:br>
            <a:r>
              <a:rPr lang="en-US" sz="2000" dirty="0"/>
              <a:t>sspoto@mpc.edu</a:t>
            </a:r>
            <a:br>
              <a:rPr lang="en-US" sz="2000" dirty="0"/>
            </a:br>
            <a:r>
              <a:rPr lang="en-US" sz="2000" dirty="0"/>
              <a:t>Monterey Peninsula College</a:t>
            </a:r>
            <a:endParaRPr lang="en-US" dirty="0"/>
          </a:p>
        </p:txBody>
      </p:sp>
      <p:sp>
        <p:nvSpPr>
          <p:cNvPr id="3" name="Subtitle 2"/>
          <p:cNvSpPr>
            <a:spLocks noGrp="1"/>
          </p:cNvSpPr>
          <p:nvPr>
            <p:ph type="subTitle" idx="1"/>
          </p:nvPr>
        </p:nvSpPr>
        <p:spPr/>
        <p:txBody>
          <a:bodyPr>
            <a:normAutofit fontScale="77500" lnSpcReduction="20000"/>
          </a:bodyPr>
          <a:lstStyle/>
          <a:p>
            <a:r>
              <a:rPr lang="en-US" dirty="0" err="1"/>
              <a:t>Gentrain</a:t>
            </a:r>
            <a:endParaRPr lang="en-US" dirty="0"/>
          </a:p>
          <a:p>
            <a:r>
              <a:rPr lang="en-US" dirty="0"/>
              <a:t>6 November 2018</a:t>
            </a:r>
          </a:p>
        </p:txBody>
      </p:sp>
    </p:spTree>
    <p:extLst>
      <p:ext uri="{BB962C8B-B14F-4D97-AF65-F5344CB8AC3E}">
        <p14:creationId xmlns:p14="http://schemas.microsoft.com/office/powerpoint/2010/main" val="327211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Aristotle on Catharsis</a:t>
            </a:r>
          </a:p>
        </p:txBody>
      </p:sp>
      <p:sp>
        <p:nvSpPr>
          <p:cNvPr id="3" name="Content Placeholder 2"/>
          <p:cNvSpPr>
            <a:spLocks noGrp="1"/>
          </p:cNvSpPr>
          <p:nvPr>
            <p:ph sz="quarter" idx="1"/>
          </p:nvPr>
        </p:nvSpPr>
        <p:spPr>
          <a:xfrm>
            <a:off x="152400" y="1524000"/>
            <a:ext cx="8839200" cy="3200400"/>
          </a:xfrm>
        </p:spPr>
        <p:txBody>
          <a:bodyPr>
            <a:normAutofit fontScale="77500" lnSpcReduction="20000"/>
          </a:bodyPr>
          <a:lstStyle/>
          <a:p>
            <a:r>
              <a:rPr lang="en-US" dirty="0"/>
              <a:t>Must be distance between art and life </a:t>
            </a:r>
            <a:r>
              <a:rPr lang="en-US" dirty="0">
                <a:sym typeface="Wingdings" panose="05000000000000000000" pitchFamily="2" charset="2"/>
              </a:rPr>
              <a:t> audience draws knowledge &amp; consolation from tragedies because they are not our own lives</a:t>
            </a:r>
          </a:p>
          <a:p>
            <a:r>
              <a:rPr lang="en-US" dirty="0"/>
              <a:t>This distance between viewer/spectator and art/actors is necessary for catharsis</a:t>
            </a:r>
          </a:p>
          <a:p>
            <a:pPr lvl="1"/>
            <a:r>
              <a:rPr lang="en-US" dirty="0"/>
              <a:t>catharsis meaning "purification" or "cleansing") is the purification and purging of emotions—especially fear and pity—through art </a:t>
            </a:r>
            <a:r>
              <a:rPr lang="en-US" dirty="0">
                <a:sym typeface="Wingdings" panose="05000000000000000000" pitchFamily="2" charset="2"/>
              </a:rPr>
              <a:t> an extreme alteration/shift that results in purification and restoration</a:t>
            </a:r>
            <a:endParaRPr lang="en-US" dirty="0"/>
          </a:p>
          <a:p>
            <a:r>
              <a:rPr lang="en-US" dirty="0"/>
              <a:t>There must be a balance between identification and distance (audience must relate to characters/story  in order to be ‘touched’ by story). </a:t>
            </a:r>
          </a:p>
        </p:txBody>
      </p:sp>
      <p:pic>
        <p:nvPicPr>
          <p:cNvPr id="6" name="Picture 5">
            <a:extLst>
              <a:ext uri="{FF2B5EF4-FFF2-40B4-BE49-F238E27FC236}">
                <a16:creationId xmlns:a16="http://schemas.microsoft.com/office/drawing/2014/main" id="{26432D18-508D-43CD-A0A1-F80DF2A70CF9}"/>
              </a:ext>
            </a:extLst>
          </p:cNvPr>
          <p:cNvPicPr>
            <a:picLocks noChangeAspect="1"/>
          </p:cNvPicPr>
          <p:nvPr/>
        </p:nvPicPr>
        <p:blipFill>
          <a:blip r:embed="rId2"/>
          <a:stretch>
            <a:fillRect/>
          </a:stretch>
        </p:blipFill>
        <p:spPr>
          <a:xfrm>
            <a:off x="1981200" y="4467225"/>
            <a:ext cx="4557416" cy="2381250"/>
          </a:xfrm>
          <a:prstGeom prst="rect">
            <a:avLst/>
          </a:prstGeom>
        </p:spPr>
      </p:pic>
    </p:spTree>
    <p:extLst>
      <p:ext uri="{BB962C8B-B14F-4D97-AF65-F5344CB8AC3E}">
        <p14:creationId xmlns:p14="http://schemas.microsoft.com/office/powerpoint/2010/main" val="284803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Aristotle on Tragedy &amp; Catharsis</a:t>
            </a:r>
            <a:br>
              <a:rPr lang="en-US" dirty="0"/>
            </a:br>
            <a:r>
              <a:rPr lang="en-US" sz="3100" i="1" dirty="0"/>
              <a:t>Poetics </a:t>
            </a:r>
            <a:r>
              <a:rPr lang="en-US" sz="3100" dirty="0"/>
              <a:t>c. 335 BCE</a:t>
            </a:r>
            <a:endParaRPr lang="en-US" dirty="0"/>
          </a:p>
        </p:txBody>
      </p:sp>
      <p:sp>
        <p:nvSpPr>
          <p:cNvPr id="3" name="Content Placeholder 2"/>
          <p:cNvSpPr>
            <a:spLocks noGrp="1"/>
          </p:cNvSpPr>
          <p:nvPr>
            <p:ph sz="quarter" idx="1"/>
          </p:nvPr>
        </p:nvSpPr>
        <p:spPr/>
        <p:txBody>
          <a:bodyPr>
            <a:normAutofit fontScale="85000" lnSpcReduction="20000"/>
          </a:bodyPr>
          <a:lstStyle/>
          <a:p>
            <a:pPr lvl="0"/>
            <a:r>
              <a:rPr lang="en-US" dirty="0"/>
              <a:t>Aristotle: Tragedy can be an impactful educational tool </a:t>
            </a:r>
            <a:r>
              <a:rPr lang="en-US" dirty="0">
                <a:sym typeface="Wingdings" panose="05000000000000000000" pitchFamily="2" charset="2"/>
              </a:rPr>
              <a:t> successful tragedies produce catharsis</a:t>
            </a:r>
            <a:endParaRPr lang="en-US" dirty="0"/>
          </a:p>
          <a:p>
            <a:pPr lvl="0"/>
            <a:r>
              <a:rPr lang="en-US" dirty="0"/>
              <a:t>Tragedy is the performance/mimesis of certain people or actions</a:t>
            </a:r>
          </a:p>
          <a:p>
            <a:pPr lvl="1"/>
            <a:r>
              <a:rPr lang="en-US" dirty="0"/>
              <a:t>Through </a:t>
            </a:r>
            <a:r>
              <a:rPr lang="en-US" b="1" dirty="0"/>
              <a:t>“simulated representation” or mimesis</a:t>
            </a:r>
            <a:r>
              <a:rPr lang="en-US" b="1" i="1" dirty="0"/>
              <a:t> </a:t>
            </a:r>
            <a:r>
              <a:rPr lang="en-US" dirty="0"/>
              <a:t>that catharsis becomes possible </a:t>
            </a:r>
            <a:r>
              <a:rPr lang="en-US" dirty="0">
                <a:sym typeface="Wingdings" panose="05000000000000000000" pitchFamily="2" charset="2"/>
              </a:rPr>
              <a:t> acting on stage conveys what the characters feel creating the opportunity for empathy through dramatic mimetic form.</a:t>
            </a:r>
          </a:p>
          <a:p>
            <a:pPr lvl="1"/>
            <a:r>
              <a:rPr lang="en-US" dirty="0">
                <a:sym typeface="Wingdings" panose="05000000000000000000" pitchFamily="2" charset="2"/>
              </a:rPr>
              <a:t>Dramatist’s task: produce the tragic mimetic form in order to create opportunity for empathy via relationship/distance of audience and characters</a:t>
            </a:r>
            <a:endParaRPr lang="en-US" dirty="0"/>
          </a:p>
          <a:p>
            <a:r>
              <a:rPr lang="en-US" b="1" dirty="0"/>
              <a:t>Both recognizable and distant: </a:t>
            </a:r>
          </a:p>
          <a:p>
            <a:pPr lvl="1"/>
            <a:r>
              <a:rPr lang="en-US" dirty="0"/>
              <a:t>In short, catharsis can only be achieved if we see something that is both recognizable and distant. </a:t>
            </a:r>
          </a:p>
          <a:p>
            <a:endParaRPr lang="en-US" dirty="0"/>
          </a:p>
        </p:txBody>
      </p:sp>
    </p:spTree>
    <p:extLst>
      <p:ext uri="{BB962C8B-B14F-4D97-AF65-F5344CB8AC3E}">
        <p14:creationId xmlns:p14="http://schemas.microsoft.com/office/powerpoint/2010/main" val="1701964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DE4A7-C521-4989-AA30-8A4E910866DB}"/>
              </a:ext>
            </a:extLst>
          </p:cNvPr>
          <p:cNvSpPr>
            <a:spLocks noGrp="1"/>
          </p:cNvSpPr>
          <p:nvPr>
            <p:ph type="title"/>
          </p:nvPr>
        </p:nvSpPr>
        <p:spPr/>
        <p:txBody>
          <a:bodyPr>
            <a:normAutofit/>
          </a:bodyPr>
          <a:lstStyle/>
          <a:p>
            <a:r>
              <a:rPr lang="en-US" dirty="0"/>
              <a:t>Next session</a:t>
            </a:r>
          </a:p>
        </p:txBody>
      </p:sp>
      <p:sp>
        <p:nvSpPr>
          <p:cNvPr id="3" name="Content Placeholder 2">
            <a:extLst>
              <a:ext uri="{FF2B5EF4-FFF2-40B4-BE49-F238E27FC236}">
                <a16:creationId xmlns:a16="http://schemas.microsoft.com/office/drawing/2014/main" id="{A4CAE836-CE07-4527-B98C-8B4953E7FCEB}"/>
              </a:ext>
            </a:extLst>
          </p:cNvPr>
          <p:cNvSpPr>
            <a:spLocks noGrp="1"/>
          </p:cNvSpPr>
          <p:nvPr>
            <p:ph sz="quarter" idx="1"/>
          </p:nvPr>
        </p:nvSpPr>
        <p:spPr/>
        <p:txBody>
          <a:bodyPr/>
          <a:lstStyle/>
          <a:p>
            <a:pPr marL="0" indent="0">
              <a:buNone/>
            </a:pPr>
            <a:r>
              <a:rPr lang="en-US" b="1" dirty="0"/>
              <a:t>Group discussion – Thursday 8:45-9:40am</a:t>
            </a:r>
          </a:p>
          <a:p>
            <a:pPr marL="0" indent="0">
              <a:buNone/>
            </a:pPr>
            <a:endParaRPr lang="en-US" b="1" dirty="0"/>
          </a:p>
          <a:p>
            <a:pPr marL="0" indent="0">
              <a:buNone/>
            </a:pPr>
            <a:r>
              <a:rPr lang="en-US" b="1" dirty="0"/>
              <a:t>Exam – Thursday 9:50-10:50am</a:t>
            </a:r>
            <a:endParaRPr lang="en-US" dirty="0"/>
          </a:p>
        </p:txBody>
      </p:sp>
    </p:spTree>
    <p:extLst>
      <p:ext uri="{BB962C8B-B14F-4D97-AF65-F5344CB8AC3E}">
        <p14:creationId xmlns:p14="http://schemas.microsoft.com/office/powerpoint/2010/main" val="149087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Mimesis</a:t>
            </a:r>
          </a:p>
        </p:txBody>
      </p:sp>
      <p:sp>
        <p:nvSpPr>
          <p:cNvPr id="3" name="Content Placeholder 2"/>
          <p:cNvSpPr>
            <a:spLocks noGrp="1"/>
          </p:cNvSpPr>
          <p:nvPr>
            <p:ph sz="quarter" idx="1"/>
          </p:nvPr>
        </p:nvSpPr>
        <p:spPr>
          <a:xfrm>
            <a:off x="152400" y="4029074"/>
            <a:ext cx="8805530" cy="2752725"/>
          </a:xfrm>
        </p:spPr>
        <p:txBody>
          <a:bodyPr>
            <a:normAutofit fontScale="92500" lnSpcReduction="20000"/>
          </a:bodyPr>
          <a:lstStyle/>
          <a:p>
            <a:r>
              <a:rPr lang="el-GR" dirty="0"/>
              <a:t>μίμησις </a:t>
            </a:r>
            <a:r>
              <a:rPr lang="en-US" i="1" dirty="0"/>
              <a:t>mimesis</a:t>
            </a:r>
          </a:p>
          <a:p>
            <a:r>
              <a:rPr lang="en-US" dirty="0"/>
              <a:t>A broad philosophical term:  imitation, representation, mimicry, the act of resembling, the act of expression, and the presentation of the self</a:t>
            </a:r>
          </a:p>
          <a:p>
            <a:r>
              <a:rPr lang="en-US" dirty="0"/>
              <a:t>Hellenistic usage </a:t>
            </a:r>
            <a:r>
              <a:rPr lang="en-US" dirty="0">
                <a:sym typeface="Wingdings" panose="05000000000000000000" pitchFamily="2" charset="2"/>
              </a:rPr>
              <a:t> idea that governed the creation of works of art, especially in relation to the physical world (ideal model of beauty, good, truth)</a:t>
            </a:r>
            <a:endParaRPr lang="en-US" dirty="0"/>
          </a:p>
        </p:txBody>
      </p:sp>
      <p:pic>
        <p:nvPicPr>
          <p:cNvPr id="6" name="Picture 2" descr="Image result for plato mimesis">
            <a:extLst>
              <a:ext uri="{FF2B5EF4-FFF2-40B4-BE49-F238E27FC236}">
                <a16:creationId xmlns:a16="http://schemas.microsoft.com/office/drawing/2014/main" id="{9DA400BE-5BE0-4BF7-A7DA-4F820A730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2171" y="101009"/>
            <a:ext cx="5425759" cy="38004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17F18F-8FF9-47E4-A767-FB15FA878B6F}"/>
              </a:ext>
            </a:extLst>
          </p:cNvPr>
          <p:cNvSpPr txBox="1"/>
          <p:nvPr/>
        </p:nvSpPr>
        <p:spPr>
          <a:xfrm>
            <a:off x="304801" y="1564622"/>
            <a:ext cx="3227370" cy="1600438"/>
          </a:xfrm>
          <a:prstGeom prst="rect">
            <a:avLst/>
          </a:prstGeom>
          <a:noFill/>
        </p:spPr>
        <p:txBody>
          <a:bodyPr wrap="square" rtlCol="0">
            <a:spAutoFit/>
          </a:bodyPr>
          <a:lstStyle/>
          <a:p>
            <a:pPr algn="r"/>
            <a:r>
              <a:rPr lang="en-US" sz="1400" dirty="0">
                <a:solidFill>
                  <a:schemeClr val="bg1">
                    <a:lumMod val="65000"/>
                  </a:schemeClr>
                </a:solidFill>
              </a:rPr>
              <a:t>Magritte's "La </a:t>
            </a:r>
            <a:r>
              <a:rPr lang="en-US" sz="1400" dirty="0" err="1">
                <a:solidFill>
                  <a:schemeClr val="bg1">
                    <a:lumMod val="65000"/>
                  </a:schemeClr>
                </a:solidFill>
              </a:rPr>
              <a:t>Trahison</a:t>
            </a:r>
            <a:r>
              <a:rPr lang="en-US" sz="1400" dirty="0">
                <a:solidFill>
                  <a:schemeClr val="bg1">
                    <a:lumMod val="65000"/>
                  </a:schemeClr>
                </a:solidFill>
              </a:rPr>
              <a:t> des Images" ("The Treachery of Images") (1928-9) or "</a:t>
            </a:r>
            <a:r>
              <a:rPr lang="en-US" sz="1400" dirty="0" err="1">
                <a:solidFill>
                  <a:schemeClr val="bg1">
                    <a:lumMod val="65000"/>
                  </a:schemeClr>
                </a:solidFill>
              </a:rPr>
              <a:t>Ceci</a:t>
            </a:r>
            <a:r>
              <a:rPr lang="en-US" sz="1400" dirty="0">
                <a:solidFill>
                  <a:schemeClr val="bg1">
                    <a:lumMod val="65000"/>
                  </a:schemeClr>
                </a:solidFill>
              </a:rPr>
              <a:t> </a:t>
            </a:r>
            <a:r>
              <a:rPr lang="en-US" sz="1400" dirty="0" err="1">
                <a:solidFill>
                  <a:schemeClr val="bg1">
                    <a:lumMod val="65000"/>
                  </a:schemeClr>
                </a:solidFill>
              </a:rPr>
              <a:t>n'est</a:t>
            </a:r>
            <a:r>
              <a:rPr lang="en-US" sz="1400" dirty="0">
                <a:solidFill>
                  <a:schemeClr val="bg1">
                    <a:lumMod val="65000"/>
                  </a:schemeClr>
                </a:solidFill>
              </a:rPr>
              <a:t> pas </a:t>
            </a:r>
            <a:r>
              <a:rPr lang="en-US" sz="1400" dirty="0" err="1">
                <a:solidFill>
                  <a:schemeClr val="bg1">
                    <a:lumMod val="65000"/>
                  </a:schemeClr>
                </a:solidFill>
              </a:rPr>
              <a:t>une</a:t>
            </a:r>
            <a:r>
              <a:rPr lang="en-US" sz="1400" dirty="0">
                <a:solidFill>
                  <a:schemeClr val="bg1">
                    <a:lumMod val="65000"/>
                  </a:schemeClr>
                </a:solidFill>
              </a:rPr>
              <a:t> pipe" ("This is not a pipe"). Sometimes translated as "The Betrayal of Images" By René Magritte, 1898-1967. The work is now owned by and exhibited at LACMA.</a:t>
            </a:r>
          </a:p>
        </p:txBody>
      </p:sp>
    </p:spTree>
    <p:extLst>
      <p:ext uri="{BB962C8B-B14F-4D97-AF65-F5344CB8AC3E}">
        <p14:creationId xmlns:p14="http://schemas.microsoft.com/office/powerpoint/2010/main" val="427892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Plato’s concept of </a:t>
            </a:r>
            <a:r>
              <a:rPr lang="en-US" i="1" dirty="0"/>
              <a:t>Mimesis</a:t>
            </a:r>
            <a:br>
              <a:rPr lang="en-US" i="1" dirty="0"/>
            </a:br>
            <a:r>
              <a:rPr lang="en-US" sz="3600" i="1" dirty="0"/>
              <a:t>Ion</a:t>
            </a:r>
            <a:endParaRPr lang="en-US" dirty="0"/>
          </a:p>
        </p:txBody>
      </p:sp>
      <p:sp>
        <p:nvSpPr>
          <p:cNvPr id="3" name="Content Placeholder 2"/>
          <p:cNvSpPr>
            <a:spLocks noGrp="1"/>
          </p:cNvSpPr>
          <p:nvPr>
            <p:ph sz="quarter" idx="1"/>
          </p:nvPr>
        </p:nvSpPr>
        <p:spPr>
          <a:xfrm>
            <a:off x="76200" y="1600200"/>
            <a:ext cx="8689848" cy="5181600"/>
          </a:xfrm>
        </p:spPr>
        <p:txBody>
          <a:bodyPr>
            <a:normAutofit fontScale="92500" lnSpcReduction="10000"/>
          </a:bodyPr>
          <a:lstStyle/>
          <a:p>
            <a:pPr marL="0" indent="0">
              <a:buNone/>
            </a:pPr>
            <a:r>
              <a:rPr lang="en-US" b="1" i="1" dirty="0"/>
              <a:t>Ion:</a:t>
            </a:r>
            <a:r>
              <a:rPr lang="en-US" dirty="0"/>
              <a:t> poetry is the art of divine madness, or inspiration. </a:t>
            </a:r>
          </a:p>
          <a:p>
            <a:r>
              <a:rPr lang="en-US" dirty="0"/>
              <a:t>The poet is under the influence of this divine madness </a:t>
            </a:r>
            <a:r>
              <a:rPr lang="en-US" dirty="0">
                <a:sym typeface="Wingdings" panose="05000000000000000000" pitchFamily="2" charset="2"/>
              </a:rPr>
              <a:t></a:t>
            </a:r>
            <a:r>
              <a:rPr lang="en-US" dirty="0"/>
              <a:t> cannot possessing "art" or "knowledge" – </a:t>
            </a:r>
            <a:r>
              <a:rPr lang="en-US" i="1" dirty="0"/>
              <a:t>techne</a:t>
            </a:r>
            <a:r>
              <a:rPr lang="en-US" dirty="0"/>
              <a:t> – of the subject (532c)</a:t>
            </a:r>
          </a:p>
          <a:p>
            <a:r>
              <a:rPr lang="en-US" dirty="0"/>
              <a:t>Does not speak truth (as characterized by Plato's account of the Forms). </a:t>
            </a:r>
          </a:p>
          <a:p>
            <a:r>
              <a:rPr lang="en-US" dirty="0"/>
              <a:t>Only philosophers concerned with truth.</a:t>
            </a:r>
          </a:p>
          <a:p>
            <a:r>
              <a:rPr lang="en-US" dirty="0"/>
              <a:t>Oral culture (attacks theatre rather than written word): Plato critiques theatre as being insufficient in conveying the truth (540c). </a:t>
            </a:r>
          </a:p>
          <a:p>
            <a:r>
              <a:rPr lang="en-US" dirty="0"/>
              <a:t>Actors, poets, and orators (Sophists) able to persuade an audience by rhetoric rather than by telling the truth (535b).</a:t>
            </a:r>
          </a:p>
        </p:txBody>
      </p:sp>
    </p:spTree>
    <p:extLst>
      <p:ext uri="{BB962C8B-B14F-4D97-AF65-F5344CB8AC3E}">
        <p14:creationId xmlns:p14="http://schemas.microsoft.com/office/powerpoint/2010/main" val="310401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1331-78FD-4B89-A9FC-913174FC15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27E5B7-EDF8-4986-8F51-881811868D74}"/>
              </a:ext>
            </a:extLst>
          </p:cNvPr>
          <p:cNvSpPr>
            <a:spLocks noGrp="1"/>
          </p:cNvSpPr>
          <p:nvPr>
            <p:ph sz="quarter" idx="1"/>
          </p:nvPr>
        </p:nvSpPr>
        <p:spPr/>
        <p:txBody>
          <a:bodyPr/>
          <a:lstStyle/>
          <a:p>
            <a:endParaRPr lang="en-US"/>
          </a:p>
        </p:txBody>
      </p:sp>
      <p:pic>
        <p:nvPicPr>
          <p:cNvPr id="3074" name="Picture 2" descr="Image result for plato forms">
            <a:extLst>
              <a:ext uri="{FF2B5EF4-FFF2-40B4-BE49-F238E27FC236}">
                <a16:creationId xmlns:a16="http://schemas.microsoft.com/office/drawing/2014/main" id="{E908D73C-BF05-4D9A-B556-843BF5A32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14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153400" cy="990600"/>
          </a:xfrm>
        </p:spPr>
        <p:txBody>
          <a:bodyPr>
            <a:normAutofit fontScale="90000"/>
          </a:bodyPr>
          <a:lstStyle/>
          <a:p>
            <a:r>
              <a:rPr lang="en-US" dirty="0"/>
              <a:t>Plato: Art as Imitation</a:t>
            </a:r>
            <a:br>
              <a:rPr lang="en-US" dirty="0"/>
            </a:br>
            <a:r>
              <a:rPr lang="en-US" sz="2700" i="1" dirty="0"/>
              <a:t>Epistemological concerns</a:t>
            </a:r>
            <a:br>
              <a:rPr lang="en-US" sz="2700" i="1" dirty="0"/>
            </a:br>
            <a:r>
              <a:rPr lang="en-US" sz="2700" i="1" dirty="0"/>
              <a:t>The Republic</a:t>
            </a:r>
            <a:r>
              <a:rPr lang="en-US" sz="2700" dirty="0"/>
              <a:t> (Books II, III, and X)</a:t>
            </a:r>
            <a:endParaRPr lang="en-US" dirty="0"/>
          </a:p>
        </p:txBody>
      </p:sp>
      <p:sp>
        <p:nvSpPr>
          <p:cNvPr id="3" name="Content Placeholder 2"/>
          <p:cNvSpPr>
            <a:spLocks noGrp="1"/>
          </p:cNvSpPr>
          <p:nvPr>
            <p:ph sz="quarter" idx="1"/>
          </p:nvPr>
        </p:nvSpPr>
        <p:spPr>
          <a:xfrm>
            <a:off x="152400" y="1600200"/>
            <a:ext cx="8613648" cy="5105400"/>
          </a:xfrm>
        </p:spPr>
        <p:txBody>
          <a:bodyPr>
            <a:normAutofit fontScale="85000" lnSpcReduction="20000"/>
          </a:bodyPr>
          <a:lstStyle/>
          <a:p>
            <a:r>
              <a:rPr lang="en-US" b="1" dirty="0"/>
              <a:t>Socrates in dialogue with students: </a:t>
            </a:r>
            <a:r>
              <a:rPr lang="en-US" dirty="0"/>
              <a:t>Poetry cannot attain truth; those who listen to poetry should be ‘on guard’ against its allures and seduction </a:t>
            </a:r>
            <a:r>
              <a:rPr lang="en-US" dirty="0">
                <a:sym typeface="Wingdings" panose="05000000000000000000" pitchFamily="2" charset="2"/>
              </a:rPr>
              <a:t> poet has no place in our idea of God. (Book II)</a:t>
            </a:r>
            <a:endParaRPr lang="en-US" dirty="0"/>
          </a:p>
          <a:p>
            <a:r>
              <a:rPr lang="en-US" b="1" dirty="0"/>
              <a:t>Metaphor of 3 beds: </a:t>
            </a:r>
            <a:r>
              <a:rPr lang="en-US" dirty="0"/>
              <a:t>Socrates tells of three beds</a:t>
            </a:r>
          </a:p>
          <a:p>
            <a:pPr marL="880110" lvl="1" indent="-514350">
              <a:buFont typeface="+mj-lt"/>
              <a:buAutoNum type="arabicPeriod"/>
            </a:pPr>
            <a:r>
              <a:rPr lang="en-US" dirty="0"/>
              <a:t>First bed: idea from God; form or Platonic ideal</a:t>
            </a:r>
          </a:p>
          <a:p>
            <a:pPr marL="880110" lvl="1" indent="-514350">
              <a:buFont typeface="+mj-lt"/>
              <a:buAutoNum type="arabicPeriod"/>
            </a:pPr>
            <a:r>
              <a:rPr lang="en-US" dirty="0"/>
              <a:t>Second bed: crafted by carpenter; imitation of original form (God’s idea)</a:t>
            </a:r>
          </a:p>
          <a:p>
            <a:pPr marL="880110" lvl="1" indent="-514350">
              <a:buFont typeface="+mj-lt"/>
              <a:buAutoNum type="arabicPeriod"/>
            </a:pPr>
            <a:r>
              <a:rPr lang="en-US" dirty="0"/>
              <a:t>Third bed: Artist’s painting/representation of bed; imitation of the carpenters</a:t>
            </a:r>
          </a:p>
          <a:p>
            <a:pPr marL="502920" indent="-457200"/>
            <a:r>
              <a:rPr lang="en-US" dirty="0"/>
              <a:t>“Then if he does not make that which exists he cannot make true existence, but only some semblance of existence; and if any one were to say that the work of the maker of the bed, or of any other workman, has real existence, he could hardly be supposed to be speaking the truth” (</a:t>
            </a:r>
            <a:r>
              <a:rPr lang="en-US" i="1" dirty="0"/>
              <a:t>Republic</a:t>
            </a:r>
            <a:r>
              <a:rPr lang="en-US" dirty="0"/>
              <a:t>, Book X)</a:t>
            </a:r>
          </a:p>
          <a:p>
            <a:endParaRPr lang="en-US" dirty="0"/>
          </a:p>
        </p:txBody>
      </p:sp>
    </p:spTree>
    <p:extLst>
      <p:ext uri="{BB962C8B-B14F-4D97-AF65-F5344CB8AC3E}">
        <p14:creationId xmlns:p14="http://schemas.microsoft.com/office/powerpoint/2010/main" val="3725822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200"/>
            <a:ext cx="8153400" cy="990600"/>
          </a:xfrm>
        </p:spPr>
        <p:txBody>
          <a:bodyPr>
            <a:normAutofit fontScale="90000"/>
          </a:bodyPr>
          <a:lstStyle/>
          <a:p>
            <a:r>
              <a:rPr lang="en-US" dirty="0"/>
              <a:t>Plato: Art as Imitation</a:t>
            </a:r>
            <a:br>
              <a:rPr lang="en-US" dirty="0"/>
            </a:br>
            <a:r>
              <a:rPr lang="en-US" sz="2700" i="1" dirty="0"/>
              <a:t>Epistemological concerns</a:t>
            </a:r>
            <a:br>
              <a:rPr lang="en-US" sz="2700" i="1" dirty="0"/>
            </a:br>
            <a:r>
              <a:rPr lang="en-US" sz="2700" i="1" dirty="0"/>
              <a:t>The Republic</a:t>
            </a:r>
            <a:r>
              <a:rPr lang="en-US" sz="2700" dirty="0"/>
              <a:t> (Books II, III, and X)</a:t>
            </a:r>
            <a:endParaRPr lang="en-US" dirty="0"/>
          </a:p>
        </p:txBody>
      </p:sp>
      <p:sp>
        <p:nvSpPr>
          <p:cNvPr id="3" name="Content Placeholder 2"/>
          <p:cNvSpPr>
            <a:spLocks noGrp="1"/>
          </p:cNvSpPr>
          <p:nvPr>
            <p:ph sz="quarter" idx="1"/>
          </p:nvPr>
        </p:nvSpPr>
        <p:spPr>
          <a:xfrm>
            <a:off x="228600" y="1676400"/>
            <a:ext cx="8537448" cy="4953000"/>
          </a:xfrm>
        </p:spPr>
        <p:txBody>
          <a:bodyPr>
            <a:normAutofit fontScale="92500" lnSpcReduction="10000"/>
          </a:bodyPr>
          <a:lstStyle/>
          <a:p>
            <a:r>
              <a:rPr lang="en-US" dirty="0"/>
              <a:t>Artist’s painting of bed is twice removed from truth</a:t>
            </a:r>
          </a:p>
          <a:p>
            <a:pPr lvl="1"/>
            <a:r>
              <a:rPr lang="en-US" dirty="0"/>
              <a:t>Copy of the carpenters which is crafted on ideal</a:t>
            </a:r>
          </a:p>
          <a:p>
            <a:r>
              <a:rPr lang="en-US" dirty="0"/>
              <a:t>Bed appears different from different angles </a:t>
            </a:r>
            <a:r>
              <a:rPr lang="en-US" dirty="0">
                <a:sym typeface="Wingdings" panose="05000000000000000000" pitchFamily="2" charset="2"/>
              </a:rPr>
              <a:t> artists can only represent points of view, and are ignorant of the mechanics of the bed (a chair is also used to </a:t>
            </a:r>
            <a:r>
              <a:rPr lang="en-US">
                <a:sym typeface="Wingdings" panose="05000000000000000000" pitchFamily="2" charset="2"/>
              </a:rPr>
              <a:t>demonstrate this point).</a:t>
            </a:r>
            <a:endParaRPr lang="en-US" dirty="0">
              <a:sym typeface="Wingdings" panose="05000000000000000000" pitchFamily="2" charset="2"/>
            </a:endParaRPr>
          </a:p>
          <a:p>
            <a:r>
              <a:rPr lang="en-US" dirty="0">
                <a:sym typeface="Wingdings" panose="05000000000000000000" pitchFamily="2" charset="2"/>
              </a:rPr>
              <a:t>Even skilled artists are mere imitators who will never attain the truth of God’s creation.</a:t>
            </a:r>
          </a:p>
          <a:p>
            <a:pPr marL="0" indent="0">
              <a:buNone/>
            </a:pPr>
            <a:r>
              <a:rPr lang="en-US" dirty="0"/>
              <a:t>“I mean, that you may look at a bed from different points of view, obliquely or directly or from any other point of view, and the bed will appear different, but there is no difference in reality. And the same of all things” (</a:t>
            </a:r>
            <a:r>
              <a:rPr lang="en-US" i="1" dirty="0"/>
              <a:t>Republic, </a:t>
            </a:r>
            <a:r>
              <a:rPr lang="en-US" dirty="0"/>
              <a:t>Book X).</a:t>
            </a:r>
          </a:p>
        </p:txBody>
      </p:sp>
    </p:spTree>
    <p:extLst>
      <p:ext uri="{BB962C8B-B14F-4D97-AF65-F5344CB8AC3E}">
        <p14:creationId xmlns:p14="http://schemas.microsoft.com/office/powerpoint/2010/main" val="4271764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17FFC-8E98-4635-854F-8E589BEBCED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9AD076-80A2-4989-9C27-8951D7690857}"/>
              </a:ext>
            </a:extLst>
          </p:cNvPr>
          <p:cNvSpPr>
            <a:spLocks noGrp="1"/>
          </p:cNvSpPr>
          <p:nvPr>
            <p:ph sz="quarter" idx="1"/>
          </p:nvPr>
        </p:nvSpPr>
        <p:spPr>
          <a:xfrm>
            <a:off x="7086600" y="3810000"/>
            <a:ext cx="1905000" cy="2895600"/>
          </a:xfrm>
        </p:spPr>
        <p:txBody>
          <a:bodyPr>
            <a:normAutofit fontScale="55000" lnSpcReduction="20000"/>
          </a:bodyPr>
          <a:lstStyle/>
          <a:p>
            <a:pPr marL="0" indent="0">
              <a:buNone/>
            </a:pPr>
            <a:r>
              <a:rPr lang="en-US" dirty="0"/>
              <a:t>Joseph </a:t>
            </a:r>
            <a:r>
              <a:rPr lang="en-US" dirty="0" err="1"/>
              <a:t>Kosuth</a:t>
            </a:r>
            <a:r>
              <a:rPr lang="en-US" dirty="0"/>
              <a:t> (American, b. 1945)</a:t>
            </a:r>
          </a:p>
          <a:p>
            <a:pPr marL="0" indent="0">
              <a:buNone/>
            </a:pPr>
            <a:endParaRPr lang="en-US" dirty="0"/>
          </a:p>
          <a:p>
            <a:pPr marL="0" indent="0">
              <a:buNone/>
            </a:pPr>
            <a:r>
              <a:rPr lang="en-US" i="1" dirty="0"/>
              <a:t>One and Three Chairs</a:t>
            </a:r>
          </a:p>
          <a:p>
            <a:pPr marL="0" indent="0">
              <a:buNone/>
            </a:pPr>
            <a:endParaRPr lang="en-US" dirty="0"/>
          </a:p>
          <a:p>
            <a:pPr marL="0" indent="0">
              <a:buNone/>
            </a:pPr>
            <a:r>
              <a:rPr lang="fr-FR" dirty="0" err="1"/>
              <a:t>Musee</a:t>
            </a:r>
            <a:r>
              <a:rPr lang="fr-FR" dirty="0"/>
              <a:t> National d’Art Moderne, Centre Georges Pompidou, Paris, France</a:t>
            </a:r>
            <a:endParaRPr lang="en-US" dirty="0"/>
          </a:p>
        </p:txBody>
      </p:sp>
      <p:pic>
        <p:nvPicPr>
          <p:cNvPr id="5122" name="Picture 2" descr="Related image">
            <a:extLst>
              <a:ext uri="{FF2B5EF4-FFF2-40B4-BE49-F238E27FC236}">
                <a16:creationId xmlns:a16="http://schemas.microsoft.com/office/drawing/2014/main" id="{B52514F5-31A7-41D3-852D-D631261297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6860241"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731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10F4E-9AEE-4665-BEC7-6D37C2AFCA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FF5FC1-F024-42B0-A7BC-94F54AD283CB}"/>
              </a:ext>
            </a:extLst>
          </p:cNvPr>
          <p:cNvSpPr>
            <a:spLocks noGrp="1"/>
          </p:cNvSpPr>
          <p:nvPr>
            <p:ph sz="quarter" idx="1"/>
          </p:nvPr>
        </p:nvSpPr>
        <p:spPr>
          <a:xfrm>
            <a:off x="228600" y="5664200"/>
            <a:ext cx="8153400" cy="1186712"/>
          </a:xfrm>
        </p:spPr>
        <p:txBody>
          <a:bodyPr>
            <a:normAutofit fontScale="55000" lnSpcReduction="20000"/>
          </a:bodyPr>
          <a:lstStyle/>
          <a:p>
            <a:pPr marL="0" indent="0">
              <a:buNone/>
            </a:pPr>
            <a:r>
              <a:rPr lang="en-US" dirty="0"/>
              <a:t>Ai Weiwei</a:t>
            </a:r>
          </a:p>
          <a:p>
            <a:pPr marL="0" indent="0">
              <a:buNone/>
            </a:pPr>
            <a:r>
              <a:rPr lang="en-US" dirty="0"/>
              <a:t>2007</a:t>
            </a:r>
            <a:br>
              <a:rPr lang="en-US" dirty="0"/>
            </a:br>
            <a:r>
              <a:rPr lang="en-US" dirty="0"/>
              <a:t>17 wooden Qing Dynasty (1644-1911) stools</a:t>
            </a:r>
            <a:br>
              <a:rPr lang="en-US" dirty="0"/>
            </a:br>
            <a:r>
              <a:rPr lang="en-US" dirty="0"/>
              <a:t>166.5 x 177.5 x 154 cm (65 1/2 x 69 7/8 x 60 5/8 in.)</a:t>
            </a:r>
            <a:br>
              <a:rPr lang="en-US" dirty="0"/>
            </a:br>
            <a:r>
              <a:rPr lang="en-US" dirty="0"/>
              <a:t>Signed and dated 'Ai Wei 2007' on the underside.</a:t>
            </a:r>
          </a:p>
        </p:txBody>
      </p:sp>
      <p:pic>
        <p:nvPicPr>
          <p:cNvPr id="4" name="Picture 3">
            <a:extLst>
              <a:ext uri="{FF2B5EF4-FFF2-40B4-BE49-F238E27FC236}">
                <a16:creationId xmlns:a16="http://schemas.microsoft.com/office/drawing/2014/main" id="{55213262-E1C0-4A0A-A642-376807ED6A89}"/>
              </a:ext>
            </a:extLst>
          </p:cNvPr>
          <p:cNvPicPr>
            <a:picLocks noChangeAspect="1"/>
          </p:cNvPicPr>
          <p:nvPr/>
        </p:nvPicPr>
        <p:blipFill>
          <a:blip r:embed="rId2"/>
          <a:stretch>
            <a:fillRect/>
          </a:stretch>
        </p:blipFill>
        <p:spPr>
          <a:xfrm>
            <a:off x="228600" y="228600"/>
            <a:ext cx="8153400" cy="5435600"/>
          </a:xfrm>
          <a:prstGeom prst="rect">
            <a:avLst/>
          </a:prstGeom>
        </p:spPr>
      </p:pic>
    </p:spTree>
    <p:extLst>
      <p:ext uri="{BB962C8B-B14F-4D97-AF65-F5344CB8AC3E}">
        <p14:creationId xmlns:p14="http://schemas.microsoft.com/office/powerpoint/2010/main" val="2106677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Aristotle’s idea of </a:t>
            </a:r>
            <a:r>
              <a:rPr lang="en-US" i="1" dirty="0"/>
              <a:t>Mimesis</a:t>
            </a:r>
            <a:br>
              <a:rPr lang="en-US" i="1" dirty="0"/>
            </a:br>
            <a:r>
              <a:rPr lang="en-US" i="1" dirty="0"/>
              <a:t>Poetics </a:t>
            </a:r>
            <a:r>
              <a:rPr lang="en-US" dirty="0"/>
              <a:t>c. 335 BCE</a:t>
            </a:r>
          </a:p>
        </p:txBody>
      </p:sp>
      <p:sp>
        <p:nvSpPr>
          <p:cNvPr id="3" name="Content Placeholder 2"/>
          <p:cNvSpPr>
            <a:spLocks noGrp="1"/>
          </p:cNvSpPr>
          <p:nvPr>
            <p:ph sz="quarter" idx="1"/>
          </p:nvPr>
        </p:nvSpPr>
        <p:spPr>
          <a:xfrm>
            <a:off x="0" y="1671084"/>
            <a:ext cx="6172200" cy="4958316"/>
          </a:xfrm>
        </p:spPr>
        <p:txBody>
          <a:bodyPr>
            <a:normAutofit fontScale="77500" lnSpcReduction="20000"/>
          </a:bodyPr>
          <a:lstStyle/>
          <a:p>
            <a:r>
              <a:rPr lang="en-US" i="1" dirty="0"/>
              <a:t>Mimesis</a:t>
            </a:r>
            <a:r>
              <a:rPr lang="en-US" dirty="0"/>
              <a:t> the perfection, imitation of nature</a:t>
            </a:r>
          </a:p>
          <a:p>
            <a:pPr lvl="1"/>
            <a:r>
              <a:rPr lang="en-US" dirty="0"/>
              <a:t>But also makes use of mathematical ideas (like symmetry) to seek out/understand the timeless, eternal, the good, and the perfect.</a:t>
            </a:r>
          </a:p>
          <a:p>
            <a:r>
              <a:rPr lang="en-US" dirty="0"/>
              <a:t>Aristotle’s </a:t>
            </a:r>
            <a:r>
              <a:rPr lang="en-US" i="1" dirty="0"/>
              <a:t>Poetics </a:t>
            </a:r>
            <a:r>
              <a:rPr lang="en-US" dirty="0">
                <a:sym typeface="Wingdings" panose="05000000000000000000" pitchFamily="2" charset="2"/>
              </a:rPr>
              <a:t> earliest existing work on dramatic and poetic theory</a:t>
            </a:r>
          </a:p>
          <a:p>
            <a:pPr lvl="1"/>
            <a:r>
              <a:rPr lang="en-US" dirty="0"/>
              <a:t>Greek </a:t>
            </a:r>
            <a:r>
              <a:rPr lang="en-US" i="1" dirty="0" err="1"/>
              <a:t>poema</a:t>
            </a:r>
            <a:r>
              <a:rPr lang="en-US" dirty="0"/>
              <a:t> "fiction, poetical work," literally "thing made or created," early variant of </a:t>
            </a:r>
            <a:r>
              <a:rPr lang="en-US" i="1" dirty="0" err="1"/>
              <a:t>poiema</a:t>
            </a:r>
            <a:r>
              <a:rPr lang="en-US" dirty="0"/>
              <a:t>, from </a:t>
            </a:r>
            <a:r>
              <a:rPr lang="en-US" i="1" dirty="0" err="1"/>
              <a:t>poein</a:t>
            </a:r>
            <a:r>
              <a:rPr lang="en-US" dirty="0"/>
              <a:t>, </a:t>
            </a:r>
            <a:r>
              <a:rPr lang="en-US" i="1" dirty="0" err="1"/>
              <a:t>poiein</a:t>
            </a:r>
            <a:r>
              <a:rPr lang="en-US" dirty="0"/>
              <a:t>, "to make or compose" </a:t>
            </a:r>
          </a:p>
          <a:p>
            <a:r>
              <a:rPr lang="en-US" dirty="0"/>
              <a:t>Aristotle was not against art or poetry </a:t>
            </a:r>
            <a:r>
              <a:rPr lang="en-US" dirty="0">
                <a:sym typeface="Wingdings" panose="05000000000000000000" pitchFamily="2" charset="2"/>
              </a:rPr>
              <a:t> people are naturally </a:t>
            </a:r>
            <a:r>
              <a:rPr lang="en-US" i="1" dirty="0">
                <a:sym typeface="Wingdings" panose="05000000000000000000" pitchFamily="2" charset="2"/>
              </a:rPr>
              <a:t>memetic</a:t>
            </a:r>
            <a:r>
              <a:rPr lang="en-US" dirty="0">
                <a:sym typeface="Wingdings" panose="05000000000000000000" pitchFamily="2" charset="2"/>
              </a:rPr>
              <a:t> and desire to create works/texts/art</a:t>
            </a:r>
          </a:p>
          <a:p>
            <a:r>
              <a:rPr lang="en-US" dirty="0">
                <a:sym typeface="Wingdings" panose="05000000000000000000" pitchFamily="2" charset="2"/>
              </a:rPr>
              <a:t>Argues that poetry is a better teacher than history</a:t>
            </a:r>
          </a:p>
          <a:p>
            <a:pPr lvl="1"/>
            <a:r>
              <a:rPr lang="en-US" dirty="0">
                <a:sym typeface="Wingdings" panose="05000000000000000000" pitchFamily="2" charset="2"/>
              </a:rPr>
              <a:t>History deals with what happened</a:t>
            </a:r>
          </a:p>
          <a:p>
            <a:pPr lvl="1"/>
            <a:r>
              <a:rPr lang="en-US" dirty="0">
                <a:sym typeface="Wingdings" panose="05000000000000000000" pitchFamily="2" charset="2"/>
              </a:rPr>
              <a:t>Literature/poetry deals with what could have taken place, or what should have taken place</a:t>
            </a:r>
            <a:endParaRPr lang="en-US" dirty="0"/>
          </a:p>
        </p:txBody>
      </p:sp>
      <p:pic>
        <p:nvPicPr>
          <p:cNvPr id="6146" name="Picture 2" descr="https://upload.wikimedia.org/wikipedia/commons/thumb/a/a5/Poetique_Aristote_Arabe_2346.jpg/800px-Poetique_Aristote_Arabe_2346.jpg">
            <a:extLst>
              <a:ext uri="{FF2B5EF4-FFF2-40B4-BE49-F238E27FC236}">
                <a16:creationId xmlns:a16="http://schemas.microsoft.com/office/drawing/2014/main" id="{6D90B0EC-24EC-49A4-BF6D-08D649600C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05132"/>
            <a:ext cx="2854337" cy="43959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0B1769-07C7-4B10-A1E2-9BFBEBA5283E}"/>
              </a:ext>
            </a:extLst>
          </p:cNvPr>
          <p:cNvSpPr txBox="1"/>
          <p:nvPr/>
        </p:nvSpPr>
        <p:spPr>
          <a:xfrm>
            <a:off x="6787116" y="4513521"/>
            <a:ext cx="1984248" cy="1200329"/>
          </a:xfrm>
          <a:prstGeom prst="rect">
            <a:avLst/>
          </a:prstGeom>
          <a:noFill/>
        </p:spPr>
        <p:txBody>
          <a:bodyPr wrap="square" rtlCol="0">
            <a:spAutoFit/>
          </a:bodyPr>
          <a:lstStyle/>
          <a:p>
            <a:r>
              <a:rPr lang="en-US" dirty="0">
                <a:solidFill>
                  <a:schemeClr val="bg1">
                    <a:lumMod val="65000"/>
                  </a:schemeClr>
                </a:solidFill>
              </a:rPr>
              <a:t>Arabic translation of the </a:t>
            </a:r>
            <a:r>
              <a:rPr lang="en-US" i="1" dirty="0">
                <a:solidFill>
                  <a:schemeClr val="bg1">
                    <a:lumMod val="65000"/>
                  </a:schemeClr>
                </a:solidFill>
              </a:rPr>
              <a:t>Poetics</a:t>
            </a:r>
            <a:r>
              <a:rPr lang="en-US" dirty="0">
                <a:solidFill>
                  <a:schemeClr val="bg1">
                    <a:lumMod val="65000"/>
                  </a:schemeClr>
                </a:solidFill>
              </a:rPr>
              <a:t> by. </a:t>
            </a:r>
            <a:r>
              <a:rPr lang="en-US" dirty="0" err="1">
                <a:solidFill>
                  <a:schemeClr val="bg1">
                    <a:lumMod val="65000"/>
                  </a:schemeClr>
                </a:solidFill>
              </a:rPr>
              <a:t>Abū</a:t>
            </a:r>
            <a:r>
              <a:rPr lang="en-US" dirty="0">
                <a:solidFill>
                  <a:schemeClr val="bg1">
                    <a:lumMod val="65000"/>
                  </a:schemeClr>
                </a:solidFill>
              </a:rPr>
              <a:t> </a:t>
            </a:r>
            <a:r>
              <a:rPr lang="en-US" dirty="0" err="1">
                <a:solidFill>
                  <a:schemeClr val="bg1">
                    <a:lumMod val="65000"/>
                  </a:schemeClr>
                </a:solidFill>
              </a:rPr>
              <a:t>Bishr</a:t>
            </a:r>
            <a:r>
              <a:rPr lang="en-US" dirty="0">
                <a:solidFill>
                  <a:schemeClr val="bg1">
                    <a:lumMod val="65000"/>
                  </a:schemeClr>
                </a:solidFill>
              </a:rPr>
              <a:t> </a:t>
            </a:r>
            <a:r>
              <a:rPr lang="en-US" dirty="0" err="1">
                <a:solidFill>
                  <a:schemeClr val="bg1">
                    <a:lumMod val="65000"/>
                  </a:schemeClr>
                </a:solidFill>
              </a:rPr>
              <a:t>Mattā</a:t>
            </a:r>
            <a:r>
              <a:rPr lang="en-US" dirty="0">
                <a:solidFill>
                  <a:schemeClr val="bg1">
                    <a:lumMod val="65000"/>
                  </a:schemeClr>
                </a:solidFill>
              </a:rPr>
              <a:t>, </a:t>
            </a:r>
          </a:p>
          <a:p>
            <a:r>
              <a:rPr lang="en-US" dirty="0">
                <a:solidFill>
                  <a:schemeClr val="bg1">
                    <a:lumMod val="65000"/>
                  </a:schemeClr>
                </a:solidFill>
              </a:rPr>
              <a:t>b. 970 CE.</a:t>
            </a:r>
          </a:p>
        </p:txBody>
      </p:sp>
    </p:spTree>
    <p:extLst>
      <p:ext uri="{BB962C8B-B14F-4D97-AF65-F5344CB8AC3E}">
        <p14:creationId xmlns:p14="http://schemas.microsoft.com/office/powerpoint/2010/main" val="227280130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1529</TotalTime>
  <Words>684</Words>
  <Application>Microsoft Office PowerPoint</Application>
  <PresentationFormat>On-screen Show (4:3)</PresentationFormat>
  <Paragraphs>62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Tw Cen MT</vt:lpstr>
      <vt:lpstr>Wingdings</vt:lpstr>
      <vt:lpstr>Wingdings 2</vt:lpstr>
      <vt:lpstr>Median</vt:lpstr>
      <vt:lpstr>Plato &amp; Aristotle on art   Dr. Stephanie Spoto sspoto@mpc.edu Monterey Peninsula College</vt:lpstr>
      <vt:lpstr>Mimesis</vt:lpstr>
      <vt:lpstr>Plato’s concept of Mimesis Ion</vt:lpstr>
      <vt:lpstr>PowerPoint Presentation</vt:lpstr>
      <vt:lpstr>Plato: Art as Imitation Epistemological concerns The Republic (Books II, III, and X)</vt:lpstr>
      <vt:lpstr>Plato: Art as Imitation Epistemological concerns The Republic (Books II, III, and X)</vt:lpstr>
      <vt:lpstr>PowerPoint Presentation</vt:lpstr>
      <vt:lpstr>PowerPoint Presentation</vt:lpstr>
      <vt:lpstr>Aristotle’s idea of Mimesis Poetics c. 335 BCE</vt:lpstr>
      <vt:lpstr>Aristotle on Catharsis</vt:lpstr>
      <vt:lpstr>Aristotle on Tragedy &amp; Catharsis Poetics c. 335 BCE</vt:lpstr>
      <vt:lpstr>Next session</vt:lpstr>
    </vt:vector>
  </TitlesOfParts>
  <Company>CSU Monterey Bay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Mysticism &amp; the Ontological Turn  Stephanie Spoto CSU Monterey Bay</dc:title>
  <dc:creator>CSUMB</dc:creator>
  <cp:lastModifiedBy>Elfaki</cp:lastModifiedBy>
  <cp:revision>302</cp:revision>
  <dcterms:created xsi:type="dcterms:W3CDTF">2018-03-26T21:31:23Z</dcterms:created>
  <dcterms:modified xsi:type="dcterms:W3CDTF">2018-11-06T05:45:27Z</dcterms:modified>
</cp:coreProperties>
</file>